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C4033-6738-4149-B7B6-053F0C51A124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1326F-12C8-4685-BCAF-74BC72F33B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74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185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807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6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27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21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18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462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3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15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EDF5-DD6D-47FD-B834-61BE54988F1B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CE116-C958-4583-BF7C-422A02E41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32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16.png"/><Relationship Id="rId5" Type="http://schemas.openxmlformats.org/officeDocument/2006/relationships/image" Target="../media/image80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58" y="76201"/>
            <a:ext cx="4081453" cy="279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/>
                        </a:rPr>
                        <m:t>𝑠</m:t>
                      </m:r>
                      <m:r>
                        <a:rPr kumimoji="1" lang="en-US" altLang="ja-JP" sz="1600" b="0" i="1" smtClean="0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blipFill rotWithShape="1">
                <a:blip r:embed="rId3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43390" y="2721288"/>
                <a:ext cx="1012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Error rate </a:t>
                </a:r>
                <a14:m>
                  <m:oMath xmlns:m="http://schemas.openxmlformats.org/officeDocument/2006/math">
                    <m:r>
                      <a:rPr kumimoji="1" lang="ja-JP" altLang="en-US" sz="1400" i="1" smtClean="0">
                        <a:latin typeface="Cambria Math"/>
                      </a:rPr>
                      <m:t>𝜀</m:t>
                    </m:r>
                  </m:oMath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390" y="2721288"/>
                <a:ext cx="1012200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1807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i="1" smtClean="0">
                          <a:latin typeface="Cambria Math"/>
                        </a:rPr>
                        <m:t>𝛼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=0.88, </m:t>
                      </m:r>
                      <m:r>
                        <a:rPr kumimoji="1" lang="ja-JP" altLang="en-US" sz="1200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=2.25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2743857" y="467498"/>
                <a:ext cx="2668624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𝛾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=0.5 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blue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0.65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red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0.8(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latin typeface="Cambria Math"/>
                        </a:rPr>
                        <m:t>green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857" y="467498"/>
                <a:ext cx="2668624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6383"/>
                </a:stretch>
              </a:blipFill>
              <a:ln>
                <a:solidFill>
                  <a:schemeClr val="tx1"/>
                </a:solidFill>
                <a:prstDash val="sysDot"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133348" y="5925940"/>
                <a:ext cx="8791575" cy="847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ja-JP" sz="1100" b="1" dirty="0" smtClean="0"/>
                  <a:t>Figure S1.</a:t>
                </a:r>
                <a:r>
                  <a:rPr lang="en-US" altLang="ja-JP" sz="1100" dirty="0" smtClean="0"/>
                  <a:t> </a:t>
                </a:r>
                <a:r>
                  <a:rPr lang="en-US" altLang="ja-JP" sz="1100" dirty="0"/>
                  <a:t>Different domains in the parameter space </a:t>
                </a:r>
                <a14:m>
                  <m:oMath xmlns:m="http://schemas.openxmlformats.org/officeDocument/2006/math">
                    <m:r>
                      <a:rPr lang="en-US" altLang="ja-JP" sz="1100" i="1">
                        <a:latin typeface="Cambria Math"/>
                      </a:rPr>
                      <m:t>(</m:t>
                    </m:r>
                    <m:r>
                      <a:rPr lang="en-US" altLang="ja-JP" sz="1100" i="1">
                        <a:latin typeface="Cambria Math"/>
                      </a:rPr>
                      <m:t>𝜀</m:t>
                    </m:r>
                    <m:r>
                      <a:rPr lang="en-US" altLang="ja-JP" sz="11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ja-JP" altLang="ja-JP" sz="1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100" i="1">
                            <a:latin typeface="Cambria Math"/>
                          </a:rPr>
                          <m:t>𝑠</m:t>
                        </m:r>
                      </m:num>
                      <m:den>
                        <m:sSub>
                          <m:sSubPr>
                            <m:ctrlPr>
                              <a:rPr lang="ja-JP" altLang="ja-JP" sz="11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1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11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</m:den>
                    </m:f>
                    <m:r>
                      <a:rPr lang="en-US" altLang="ja-JP" sz="11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1100" dirty="0"/>
                  <a:t> for prospect </a:t>
                </a:r>
                <a:r>
                  <a:rPr lang="en-US" altLang="ja-JP" sz="1100" dirty="0" smtClean="0"/>
                  <a:t>theory (the upper panel) and the used weighted function and value function  (the  left-lower panel and the right lower panel). The parameter </a:t>
                </a:r>
                <a14:m>
                  <m:oMath xmlns:m="http://schemas.openxmlformats.org/officeDocument/2006/math">
                    <m:r>
                      <a:rPr lang="ja-JP" altLang="en-US" sz="11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1100" i="1" dirty="0" smtClean="0"/>
                  <a:t> </a:t>
                </a:r>
                <a:r>
                  <a:rPr lang="en-US" altLang="ja-JP" sz="1100" dirty="0" smtClean="0"/>
                  <a:t>is varied from 0.5 to 0.8 with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</m:oMath>
                </a14:m>
                <a:r>
                  <a:rPr lang="en-US" altLang="ja-JP" sz="1100" dirty="0" smtClean="0"/>
                  <a:t> and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𝜆</m:t>
                    </m:r>
                  </m:oMath>
                </a14:m>
                <a:r>
                  <a:rPr lang="en-US" altLang="ja-JP" sz="1100" dirty="0" smtClean="0"/>
                  <a:t> fixed (at 0.88 and 2.25 respectively). </a:t>
                </a:r>
                <a:r>
                  <a:rPr lang="en-US" altLang="ja-JP" sz="1100" dirty="0"/>
                  <a:t>The blue curves correspond to</a:t>
                </a:r>
                <a14:m>
                  <m:oMath xmlns:m="http://schemas.openxmlformats.org/officeDocument/2006/math">
                    <m:r>
                      <a:rPr lang="en-US" altLang="ja-JP" sz="1100">
                        <a:latin typeface="Cambria Math"/>
                      </a:rPr>
                      <m:t> </m:t>
                    </m:r>
                    <m:r>
                      <a:rPr lang="ja-JP" altLang="en-US" sz="1100" i="1" smtClean="0">
                        <a:latin typeface="Cambria Math"/>
                      </a:rPr>
                      <m:t>𝛾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</m:t>
                    </m:r>
                    <m:r>
                      <a:rPr lang="en-US" altLang="ja-JP" sz="1100" i="1">
                        <a:latin typeface="Cambria Math"/>
                      </a:rPr>
                      <m:t>.5,</m:t>
                    </m:r>
                  </m:oMath>
                </a14:m>
                <a:r>
                  <a:rPr lang="en-US" altLang="ja-JP" sz="1100" dirty="0"/>
                  <a:t> red curves to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𝛾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0.65</m:t>
                    </m:r>
                    <m:r>
                      <a:rPr lang="en-US" altLang="ja-JP" sz="11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100" dirty="0"/>
                  <a:t>and green curves to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𝛾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0.8</m:t>
                    </m:r>
                  </m:oMath>
                </a14:m>
                <a:r>
                  <a:rPr lang="en-US" altLang="ja-JP" sz="1100" dirty="0"/>
                  <a:t>. The solid curves in the upper panel are o</a:t>
                </a:r>
                <a:r>
                  <a:rPr lang="en-US" altLang="ja-JP" sz="1100" dirty="0" smtClean="0"/>
                  <a:t>btained by  numerically solving  the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24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44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 and the dashed curves  by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22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42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. See Figure 3 in the main text for how to read the figure.</a:t>
                </a:r>
                <a:endParaRPr lang="ja-JP" altLang="ja-JP" sz="1100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48" y="5925940"/>
                <a:ext cx="8791575" cy="847604"/>
              </a:xfrm>
              <a:prstGeom prst="rect">
                <a:avLst/>
              </a:prstGeom>
              <a:blipFill rotWithShape="1">
                <a:blip r:embed="rId7"/>
                <a:stretch>
                  <a:fillRect b="-4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90" y="3213100"/>
            <a:ext cx="3739854" cy="22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36" y="3213100"/>
            <a:ext cx="3739854" cy="22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977917" y="4886324"/>
                <a:ext cx="14110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i="1" smtClean="0">
                          <a:latin typeface="Cambria Math"/>
                        </a:rPr>
                        <m:t>𝛼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=0.88, </m:t>
                      </m:r>
                      <m:r>
                        <a:rPr kumimoji="1" lang="ja-JP" altLang="en-US" sz="1200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=2.25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917" y="4886324"/>
                <a:ext cx="1411015" cy="2769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8573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556" y="74566"/>
            <a:ext cx="4086225" cy="280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/>
                        </a:rPr>
                        <m:t>𝑠</m:t>
                      </m:r>
                      <m:r>
                        <a:rPr kumimoji="1" lang="en-US" altLang="ja-JP" sz="1600" b="0" i="1" smtClean="0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blipFill rotWithShape="1">
                <a:blip r:embed="rId3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43390" y="2722925"/>
                <a:ext cx="1012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Error rate </a:t>
                </a:r>
                <a14:m>
                  <m:oMath xmlns:m="http://schemas.openxmlformats.org/officeDocument/2006/math">
                    <m:r>
                      <a:rPr kumimoji="1" lang="ja-JP" altLang="en-US" sz="1400" i="1" smtClean="0">
                        <a:latin typeface="Cambria Math"/>
                      </a:rPr>
                      <m:t>𝜀</m:t>
                    </m:r>
                  </m:oMath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390" y="2722925"/>
                <a:ext cx="1012200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1807" t="-2000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𝛾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=0.65, </m:t>
                      </m:r>
                      <m:r>
                        <a:rPr kumimoji="1" lang="ja-JP" altLang="en-US" sz="1200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=2.25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2743857" y="467498"/>
                <a:ext cx="2771118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𝛼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=0.8 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blue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0.88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red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0.96(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latin typeface="Cambria Math"/>
                        </a:rPr>
                        <m:t>green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857" y="467498"/>
                <a:ext cx="2771118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6383"/>
                </a:stretch>
              </a:blipFill>
              <a:ln>
                <a:solidFill>
                  <a:schemeClr val="tx1"/>
                </a:solidFill>
                <a:prstDash val="sysDot"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133348" y="5925940"/>
                <a:ext cx="8791575" cy="8448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ja-JP" sz="1100" b="1" dirty="0" smtClean="0"/>
                  <a:t>Figure S2.</a:t>
                </a:r>
                <a:r>
                  <a:rPr lang="en-US" altLang="ja-JP" sz="1100" dirty="0" smtClean="0"/>
                  <a:t> </a:t>
                </a:r>
                <a:r>
                  <a:rPr lang="en-US" altLang="ja-JP" sz="1100" dirty="0"/>
                  <a:t>Different domains in the parameter space </a:t>
                </a:r>
                <a14:m>
                  <m:oMath xmlns:m="http://schemas.openxmlformats.org/officeDocument/2006/math">
                    <m:r>
                      <a:rPr lang="en-US" altLang="ja-JP" sz="1100" i="1">
                        <a:latin typeface="Cambria Math"/>
                      </a:rPr>
                      <m:t>(</m:t>
                    </m:r>
                    <m:r>
                      <a:rPr lang="en-US" altLang="ja-JP" sz="1100" i="1">
                        <a:latin typeface="Cambria Math"/>
                      </a:rPr>
                      <m:t>𝜀</m:t>
                    </m:r>
                    <m:r>
                      <a:rPr lang="en-US" altLang="ja-JP" sz="11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ja-JP" altLang="ja-JP" sz="1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100" i="1">
                            <a:latin typeface="Cambria Math"/>
                          </a:rPr>
                          <m:t>𝑠</m:t>
                        </m:r>
                      </m:num>
                      <m:den>
                        <m:sSub>
                          <m:sSubPr>
                            <m:ctrlPr>
                              <a:rPr lang="ja-JP" altLang="ja-JP" sz="11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1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11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</m:den>
                    </m:f>
                    <m:r>
                      <a:rPr lang="en-US" altLang="ja-JP" sz="11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1100" dirty="0"/>
                  <a:t> for prospect </a:t>
                </a:r>
                <a:r>
                  <a:rPr lang="en-US" altLang="ja-JP" sz="1100" dirty="0" smtClean="0"/>
                  <a:t>theory (the upper panel) and the used weighted function and value function</a:t>
                </a:r>
                <a:r>
                  <a:rPr lang="en-US" altLang="ja-JP" sz="1100" dirty="0"/>
                  <a:t> </a:t>
                </a:r>
                <a:r>
                  <a:rPr lang="en-US" altLang="ja-JP" sz="1100" dirty="0" smtClean="0"/>
                  <a:t>(the  left-lower panel and the right lower panel). The parameter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  <m:r>
                      <a:rPr lang="en-US" altLang="ja-JP" sz="11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100" dirty="0" smtClean="0"/>
                  <a:t>is varied from 0.8 to 0.96 with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1100" dirty="0" smtClean="0"/>
                  <a:t> and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𝜆</m:t>
                    </m:r>
                  </m:oMath>
                </a14:m>
                <a:r>
                  <a:rPr lang="en-US" altLang="ja-JP" sz="1100" dirty="0" smtClean="0"/>
                  <a:t> fixed (at 0.65 and 2.25 respectively). </a:t>
                </a:r>
                <a:r>
                  <a:rPr lang="en-US" altLang="ja-JP" sz="1100" dirty="0"/>
                  <a:t>The blue curves correspond to</a:t>
                </a:r>
                <a14:m>
                  <m:oMath xmlns:m="http://schemas.openxmlformats.org/officeDocument/2006/math">
                    <m:r>
                      <a:rPr lang="en-US" altLang="ja-JP" sz="1100">
                        <a:latin typeface="Cambria Math"/>
                      </a:rPr>
                      <m:t> </m:t>
                    </m:r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0.8</m:t>
                    </m:r>
                    <m:r>
                      <a:rPr lang="en-US" altLang="ja-JP" sz="1100" i="1">
                        <a:latin typeface="Cambria Math"/>
                      </a:rPr>
                      <m:t>,</m:t>
                    </m:r>
                  </m:oMath>
                </a14:m>
                <a:r>
                  <a:rPr lang="en-US" altLang="ja-JP" sz="1100" dirty="0"/>
                  <a:t> red curves to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0.88</m:t>
                    </m:r>
                    <m:r>
                      <a:rPr lang="en-US" altLang="ja-JP" sz="11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100" dirty="0"/>
                  <a:t>and green curves to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0.96</m:t>
                    </m:r>
                  </m:oMath>
                </a14:m>
                <a:r>
                  <a:rPr lang="en-US" altLang="ja-JP" sz="1100" dirty="0"/>
                  <a:t>. The solid curves in the upper panel are o</a:t>
                </a:r>
                <a:r>
                  <a:rPr lang="en-US" altLang="ja-JP" sz="1100" dirty="0" smtClean="0"/>
                  <a:t>btained by  numerically solving  the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24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44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 and the dashed curves  by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22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42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. See Figure 3 in the main text for how to read the figure.</a:t>
                </a:r>
                <a:endParaRPr lang="ja-JP" altLang="ja-JP" sz="1100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48" y="5925940"/>
                <a:ext cx="8791575" cy="844847"/>
              </a:xfrm>
              <a:prstGeom prst="rect">
                <a:avLst/>
              </a:prstGeom>
              <a:blipFill rotWithShape="1">
                <a:blip r:embed="rId7"/>
                <a:stretch>
                  <a:fillRect b="-4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1" y="3180048"/>
            <a:ext cx="3776390" cy="230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2771775" y="4797224"/>
                <a:ext cx="8477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𝛾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=0.65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5" y="4797224"/>
                <a:ext cx="847725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90" y="3180048"/>
            <a:ext cx="3742781" cy="22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677025" y="4941042"/>
                <a:ext cx="8477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=2.25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025" y="4941042"/>
                <a:ext cx="847725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99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867" y="73884"/>
            <a:ext cx="4088213" cy="28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/>
                        </a:rPr>
                        <m:t>𝑠</m:t>
                      </m:r>
                      <m:r>
                        <a:rPr kumimoji="1" lang="en-US" altLang="ja-JP" sz="1600" b="0" i="1" smtClean="0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11488" y="1306413"/>
                <a:ext cx="849656" cy="338554"/>
              </a:xfrm>
              <a:prstGeom prst="rect">
                <a:avLst/>
              </a:prstGeom>
              <a:blipFill rotWithShape="1">
                <a:blip r:embed="rId3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43390" y="2703009"/>
                <a:ext cx="1012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Error rate </a:t>
                </a:r>
                <a14:m>
                  <m:oMath xmlns:m="http://schemas.openxmlformats.org/officeDocument/2006/math">
                    <m:r>
                      <a:rPr kumimoji="1" lang="ja-JP" altLang="en-US" sz="1400" i="1" smtClean="0">
                        <a:latin typeface="Cambria Math"/>
                      </a:rPr>
                      <m:t>𝜀</m:t>
                    </m:r>
                  </m:oMath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390" y="2703009"/>
                <a:ext cx="1012200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1807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𝛾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=0.65, </m:t>
                      </m:r>
                      <m:r>
                        <a:rPr kumimoji="1" lang="ja-JP" altLang="en-US" sz="1200" b="0" i="1" smtClean="0">
                          <a:latin typeface="Cambria Math"/>
                        </a:rPr>
                        <m:t>𝛼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=0.88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5" y="228600"/>
                <a:ext cx="1411015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2743857" y="467498"/>
                <a:ext cx="2618718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=1.5 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blue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2.25</m:t>
                      </m:r>
                      <m:d>
                        <m:dPr>
                          <m:ctrlPr>
                            <a:rPr kumimoji="1" lang="en-US" altLang="ja-JP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1200" b="0" i="0" smtClean="0">
                              <a:latin typeface="Cambria Math"/>
                            </a:rPr>
                            <m:t>red</m:t>
                          </m:r>
                        </m:e>
                      </m:d>
                      <m:r>
                        <a:rPr kumimoji="1" lang="en-US" altLang="ja-JP" sz="1200" b="0" i="1" smtClean="0">
                          <a:latin typeface="Cambria Math"/>
                        </a:rPr>
                        <m:t>, 3.0(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latin typeface="Cambria Math"/>
                        </a:rPr>
                        <m:t>green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857" y="467498"/>
                <a:ext cx="2618718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6383"/>
                </a:stretch>
              </a:blipFill>
              <a:ln>
                <a:solidFill>
                  <a:schemeClr val="tx1"/>
                </a:solidFill>
                <a:prstDash val="sysDot"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133348" y="5925940"/>
                <a:ext cx="8791575" cy="8448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ja-JP" sz="1100" b="1" dirty="0" smtClean="0"/>
                  <a:t>Figure S3.</a:t>
                </a:r>
                <a:r>
                  <a:rPr lang="en-US" altLang="ja-JP" sz="1100" dirty="0" smtClean="0"/>
                  <a:t> </a:t>
                </a:r>
                <a:r>
                  <a:rPr lang="en-US" altLang="ja-JP" sz="1100" dirty="0"/>
                  <a:t>Different domains in the parameter space </a:t>
                </a:r>
                <a14:m>
                  <m:oMath xmlns:m="http://schemas.openxmlformats.org/officeDocument/2006/math">
                    <m:r>
                      <a:rPr lang="en-US" altLang="ja-JP" sz="1100" i="1">
                        <a:latin typeface="Cambria Math"/>
                      </a:rPr>
                      <m:t>(</m:t>
                    </m:r>
                    <m:r>
                      <a:rPr lang="en-US" altLang="ja-JP" sz="1100" i="1">
                        <a:latin typeface="Cambria Math"/>
                      </a:rPr>
                      <m:t>𝜀</m:t>
                    </m:r>
                    <m:r>
                      <a:rPr lang="en-US" altLang="ja-JP" sz="11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ja-JP" altLang="ja-JP" sz="1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100" i="1">
                            <a:latin typeface="Cambria Math"/>
                          </a:rPr>
                          <m:t>𝑠</m:t>
                        </m:r>
                      </m:num>
                      <m:den>
                        <m:sSub>
                          <m:sSubPr>
                            <m:ctrlPr>
                              <a:rPr lang="ja-JP" altLang="ja-JP" sz="11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1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11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</m:den>
                    </m:f>
                    <m:r>
                      <a:rPr lang="en-US" altLang="ja-JP" sz="11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1100" dirty="0"/>
                  <a:t> for prospect </a:t>
                </a:r>
                <a:r>
                  <a:rPr lang="en-US" altLang="ja-JP" sz="1100" dirty="0" smtClean="0"/>
                  <a:t>theory (the upper panel) and the used weighted function and value function</a:t>
                </a:r>
                <a:r>
                  <a:rPr lang="en-US" altLang="ja-JP" sz="1100" dirty="0"/>
                  <a:t> </a:t>
                </a:r>
                <a:r>
                  <a:rPr lang="en-US" altLang="ja-JP" sz="1100" dirty="0" smtClean="0"/>
                  <a:t>(the  left-lower panel and the right lower panel). The parameter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𝜆</m:t>
                    </m:r>
                    <m:r>
                      <a:rPr lang="en-US" altLang="ja-JP" sz="11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100" dirty="0" smtClean="0"/>
                  <a:t>is varied from 1.5 to 3.0 with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1100" dirty="0" smtClean="0"/>
                  <a:t> and </a:t>
                </a:r>
                <a14:m>
                  <m:oMath xmlns:m="http://schemas.openxmlformats.org/officeDocument/2006/math">
                    <m:r>
                      <a:rPr lang="ja-JP" altLang="en-US" sz="1100" i="1" smtClean="0">
                        <a:latin typeface="Cambria Math"/>
                      </a:rPr>
                      <m:t>𝛼</m:t>
                    </m:r>
                  </m:oMath>
                </a14:m>
                <a:r>
                  <a:rPr lang="en-US" altLang="ja-JP" sz="1100" dirty="0" smtClean="0"/>
                  <a:t> fixed (at 0.65 and 0.88 respectively). The blue curves correspond to</a:t>
                </a:r>
                <a14:m>
                  <m:oMath xmlns:m="http://schemas.openxmlformats.org/officeDocument/2006/math">
                    <m:r>
                      <a:rPr lang="en-US" altLang="ja-JP" sz="1100" b="0" i="0" smtClean="0">
                        <a:latin typeface="Cambria Math"/>
                      </a:rPr>
                      <m:t> </m:t>
                    </m:r>
                    <m:r>
                      <a:rPr lang="ja-JP" altLang="en-US" sz="1100" i="1">
                        <a:latin typeface="Cambria Math"/>
                      </a:rPr>
                      <m:t>𝜆</m:t>
                    </m:r>
                    <m:r>
                      <a:rPr lang="en-US" altLang="ja-JP" sz="1100" b="0" i="1" smtClean="0">
                        <a:latin typeface="Cambria Math"/>
                      </a:rPr>
                      <m:t>=1.5,</m:t>
                    </m:r>
                  </m:oMath>
                </a14:m>
                <a:r>
                  <a:rPr lang="en-US" altLang="ja-JP" sz="1100" dirty="0" smtClean="0"/>
                  <a:t> red curves to </a:t>
                </a:r>
                <a14:m>
                  <m:oMath xmlns:m="http://schemas.openxmlformats.org/officeDocument/2006/math">
                    <m:r>
                      <a:rPr lang="ja-JP" altLang="en-US" sz="1100" i="1">
                        <a:latin typeface="Cambria Math"/>
                      </a:rPr>
                      <m:t>𝜆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2.25</m:t>
                    </m:r>
                    <m:r>
                      <a:rPr lang="en-US" altLang="ja-JP" sz="11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100" dirty="0"/>
                  <a:t>and </a:t>
                </a:r>
                <a:r>
                  <a:rPr lang="en-US" altLang="ja-JP" sz="1100" dirty="0" smtClean="0"/>
                  <a:t>green </a:t>
                </a:r>
                <a:r>
                  <a:rPr lang="en-US" altLang="ja-JP" sz="1100" dirty="0"/>
                  <a:t>curves to </a:t>
                </a:r>
                <a14:m>
                  <m:oMath xmlns:m="http://schemas.openxmlformats.org/officeDocument/2006/math">
                    <m:r>
                      <a:rPr lang="ja-JP" altLang="en-US" sz="1100" i="1">
                        <a:latin typeface="Cambria Math"/>
                      </a:rPr>
                      <m:t>𝜆</m:t>
                    </m:r>
                    <m:r>
                      <a:rPr lang="en-US" altLang="ja-JP" sz="1100" i="1">
                        <a:latin typeface="Cambria Math"/>
                      </a:rPr>
                      <m:t>=</m:t>
                    </m:r>
                    <m:r>
                      <a:rPr lang="en-US" altLang="ja-JP" sz="1100" b="0" i="1" smtClean="0">
                        <a:latin typeface="Cambria Math"/>
                      </a:rPr>
                      <m:t>3.0</m:t>
                    </m:r>
                  </m:oMath>
                </a14:m>
                <a:r>
                  <a:rPr lang="en-US" altLang="ja-JP" sz="1100" dirty="0" smtClean="0"/>
                  <a:t>. The solid curves in the upper panel are </a:t>
                </a:r>
                <a:r>
                  <a:rPr lang="en-US" altLang="ja-JP" sz="1100" dirty="0"/>
                  <a:t>o</a:t>
                </a:r>
                <a:r>
                  <a:rPr lang="en-US" altLang="ja-JP" sz="1100" dirty="0" smtClean="0"/>
                  <a:t>btained by  numerically solving  the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24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44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 and the dashed curves  by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22</m:t>
                        </m:r>
                      </m:sub>
                    </m:sSub>
                    <m:r>
                      <a:rPr lang="en-US" altLang="ja-JP" sz="11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ja-JP" altLang="ja-JP" sz="1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ja-JP" sz="1100" i="1">
                            <a:latin typeface="Cambria Math"/>
                          </a:rPr>
                          <m:t>42</m:t>
                        </m:r>
                      </m:sub>
                    </m:sSub>
                  </m:oMath>
                </a14:m>
                <a:r>
                  <a:rPr lang="en-US" altLang="ja-JP" sz="1100" dirty="0" smtClean="0"/>
                  <a:t>. See Figure 3 in the main text for how to read the figure.</a:t>
                </a:r>
                <a:endParaRPr lang="ja-JP" altLang="ja-JP" sz="1100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48" y="5925940"/>
                <a:ext cx="8791575" cy="844847"/>
              </a:xfrm>
              <a:prstGeom prst="rect">
                <a:avLst/>
              </a:prstGeom>
              <a:blipFill rotWithShape="1">
                <a:blip r:embed="rId7"/>
                <a:stretch>
                  <a:fillRect b="-4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72" y="3169530"/>
            <a:ext cx="3776390" cy="230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2781957" y="4776189"/>
                <a:ext cx="8477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𝛾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=0.65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957" y="4776189"/>
                <a:ext cx="847725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90" y="3169530"/>
            <a:ext cx="3742781" cy="22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572907" y="4928589"/>
                <a:ext cx="8477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200" b="0" i="1" smtClean="0">
                          <a:latin typeface="Cambria Math"/>
                        </a:rPr>
                        <m:t>𝛼</m:t>
                      </m:r>
                      <m:r>
                        <a:rPr kumimoji="1" lang="en-US" altLang="ja-JP" sz="1200" b="0" i="1" smtClean="0">
                          <a:latin typeface="Cambria Math"/>
                        </a:rPr>
                        <m:t>=0.88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907" y="4928589"/>
                <a:ext cx="847725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202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478</Words>
  <Application>Microsoft Office PowerPoint</Application>
  <PresentationFormat>画面に合わせる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SATOSHI hotmail</dc:creator>
  <cp:lastModifiedBy>RK_admin</cp:lastModifiedBy>
  <cp:revision>56</cp:revision>
  <dcterms:created xsi:type="dcterms:W3CDTF">2018-11-19T07:32:23Z</dcterms:created>
  <dcterms:modified xsi:type="dcterms:W3CDTF">2019-01-08T04:11:21Z</dcterms:modified>
</cp:coreProperties>
</file>